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Nickainley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4263" y="994604"/>
            <a:ext cx="16230600" cy="630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10326" spc="722">
                <a:solidFill>
                  <a:srgbClr val="04383E"/>
                </a:solidFill>
                <a:latin typeface="Glacial Indifference"/>
              </a:rPr>
              <a:t>BASE DE DATOS </a:t>
            </a:r>
          </a:p>
          <a:p>
            <a:pPr algn="ctr">
              <a:lnSpc>
                <a:spcPts val="13060"/>
              </a:lnSpc>
            </a:pPr>
            <a:r>
              <a:rPr lang="en-US" sz="16124" spc="-161">
                <a:solidFill>
                  <a:srgbClr val="04383E"/>
                </a:solidFill>
                <a:latin typeface="League Spartan"/>
              </a:rPr>
              <a:t>DE UNA BIBLIOTECA</a:t>
            </a:r>
          </a:p>
          <a:p>
            <a:pPr algn="ctr">
              <a:lnSpc>
                <a:spcPts val="13060"/>
              </a:lnSpc>
            </a:pP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8100000">
            <a:off x="-2965699" y="-3176530"/>
            <a:ext cx="7988797" cy="6847266"/>
            <a:chOff x="0" y="0"/>
            <a:chExt cx="6339713" cy="5433822"/>
          </a:xfrm>
        </p:grpSpPr>
        <p:sp>
          <p:nvSpPr>
            <p:cNvPr name="Freeform 4" id="4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r="r" b="b" t="t" l="l"/>
              <a:pathLst>
                <a:path h="5669788" w="6806057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solidFill>
              <a:srgbClr val="0438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8100000">
            <a:off x="13565147" y="7136572"/>
            <a:ext cx="7988797" cy="6847266"/>
            <a:chOff x="0" y="0"/>
            <a:chExt cx="6339713" cy="5433822"/>
          </a:xfrm>
        </p:grpSpPr>
        <p:sp>
          <p:nvSpPr>
            <p:cNvPr name="Freeform 6" id="6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r="r" b="b" t="t" l="l"/>
              <a:pathLst>
                <a:path h="5669788" w="6806057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solidFill>
              <a:srgbClr val="04383E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1605141"/>
            <a:ext cx="5248527" cy="52676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11019" y="4664136"/>
            <a:ext cx="5248527" cy="52676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7507" t="691" r="0" b="691"/>
          <a:stretch>
            <a:fillRect/>
          </a:stretch>
        </p:blipFill>
        <p:spPr>
          <a:xfrm flipH="false" flipV="false" rot="0">
            <a:off x="13229468" y="5492443"/>
            <a:ext cx="4951291" cy="443937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3072" r="0" b="3072"/>
          <a:stretch>
            <a:fillRect/>
          </a:stretch>
        </p:blipFill>
        <p:spPr>
          <a:xfrm flipH="false" flipV="false" rot="0">
            <a:off x="-572787" y="504610"/>
            <a:ext cx="5160454" cy="272440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74559" y="5435293"/>
            <a:ext cx="6576775" cy="349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INTEGRANTES: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Andrés Vladimir Quiroga Huariste SIS9208422 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 Marco Antonio Calle Vaquiata SIS9929317 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 Ilia Araceli Sarzo Laura SIS14125434 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 Melanie Ingrid Villca Copa SIS10078756 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 Dafnet Layda Mamani Laura SIS1283197 </a:t>
            </a:r>
          </a:p>
          <a:p>
            <a:pPr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DOCENTE: </a:t>
            </a:r>
          </a:p>
          <a:p>
            <a:pPr algn="l">
              <a:lnSpc>
                <a:spcPts val="3500"/>
              </a:lnSpc>
            </a:pPr>
            <a:r>
              <a:rPr lang="en-US" sz="2500" spc="25">
                <a:solidFill>
                  <a:srgbClr val="04383E"/>
                </a:solidFill>
                <a:latin typeface="Glacial Indifference"/>
              </a:rPr>
              <a:t> Lic.William Roddy Barra Paredes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4138" y="8934767"/>
            <a:ext cx="73953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33">
                <a:solidFill>
                  <a:srgbClr val="04383E"/>
                </a:solidFill>
                <a:latin typeface="Glacial Indifference"/>
              </a:rPr>
              <a:t>El Alto – Bolivia 2022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061473" y="7676769"/>
            <a:ext cx="3611177" cy="4089235"/>
          </a:xfrm>
          <a:prstGeom prst="rect">
            <a:avLst/>
          </a:prstGeom>
          <a:solidFill>
            <a:srgbClr val="A2BCC0"/>
          </a:solidFill>
        </p:spPr>
      </p:sp>
      <p:sp>
        <p:nvSpPr>
          <p:cNvPr name="AutoShape 3" id="3"/>
          <p:cNvSpPr/>
          <p:nvPr/>
        </p:nvSpPr>
        <p:spPr>
          <a:xfrm rot="0">
            <a:off x="17140215" y="186136"/>
            <a:ext cx="119085" cy="8229600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982052" y="2785597"/>
            <a:ext cx="14079421" cy="566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2"/>
              </a:lnSpc>
            </a:pPr>
            <a:r>
              <a:rPr lang="en-US" sz="2775" spc="-27">
                <a:solidFill>
                  <a:srgbClr val="04383E"/>
                </a:solidFill>
                <a:latin typeface="League Spartan"/>
              </a:rPr>
              <a:t>VISTAS</a:t>
            </a:r>
          </a:p>
          <a:p>
            <a:pPr>
              <a:lnSpc>
                <a:spcPts val="4162"/>
              </a:lnSpc>
            </a:pPr>
            <a:r>
              <a:rPr lang="en-US" sz="2775" spc="27">
                <a:solidFill>
                  <a:srgbClr val="04383E"/>
                </a:solidFill>
                <a:latin typeface="Glacial Indifference"/>
              </a:rPr>
              <a:t>#utilizamos la primera consulta para la creacion de una vista</a:t>
            </a:r>
          </a:p>
          <a:p>
            <a:pPr>
              <a:lnSpc>
                <a:spcPts val="4162"/>
              </a:lnSpc>
            </a:pPr>
            <a:r>
              <a:rPr lang="en-US" sz="2775" spc="-27">
                <a:solidFill>
                  <a:srgbClr val="04383E"/>
                </a:solidFill>
                <a:latin typeface="League Spartan"/>
              </a:rPr>
              <a:t>#utilizamos la segunda consulta para la creacion de una vista </a:t>
            </a:r>
          </a:p>
          <a:p>
            <a:pPr>
              <a:lnSpc>
                <a:spcPts val="4162"/>
              </a:lnSpc>
            </a:pPr>
            <a:r>
              <a:rPr lang="en-US" sz="2775" spc="27">
                <a:solidFill>
                  <a:srgbClr val="04383E"/>
                </a:solidFill>
                <a:latin typeface="Glacial Indifference"/>
              </a:rPr>
              <a:t>#utilizamos la tercera consulta para la creacion de una vista </a:t>
            </a:r>
          </a:p>
          <a:p>
            <a:pPr>
              <a:lnSpc>
                <a:spcPts val="3862"/>
              </a:lnSpc>
            </a:pPr>
            <a:r>
              <a:rPr lang="en-US" sz="2575" spc="25">
                <a:solidFill>
                  <a:srgbClr val="04383E"/>
                </a:solidFill>
                <a:latin typeface="Glacial Indifference"/>
              </a:rPr>
              <a:t>#crearemoss una vista donde tendremos que cencatenar el nombre y apellido y tiene que decir full_name </a:t>
            </a:r>
          </a:p>
          <a:p>
            <a:pPr>
              <a:lnSpc>
                <a:spcPts val="4162"/>
              </a:lnSpc>
            </a:pPr>
            <a:r>
              <a:rPr lang="en-US" sz="2775" spc="-27">
                <a:solidFill>
                  <a:srgbClr val="04383E"/>
                </a:solidFill>
                <a:latin typeface="League Spartan"/>
              </a:rPr>
              <a:t># donde la edad sera years </a:t>
            </a:r>
          </a:p>
          <a:p>
            <a:pPr>
              <a:lnSpc>
                <a:spcPts val="4162"/>
              </a:lnSpc>
            </a:pPr>
            <a:r>
              <a:rPr lang="en-US" sz="2775" spc="27">
                <a:solidFill>
                  <a:srgbClr val="04383E"/>
                </a:solidFill>
                <a:latin typeface="Glacial Indifference"/>
              </a:rPr>
              <a:t># donde los que no devolvieron el libro hasta la fecha actual se dira 'DEUDOR'</a:t>
            </a:r>
          </a:p>
          <a:p>
            <a:pPr>
              <a:lnSpc>
                <a:spcPts val="4162"/>
              </a:lnSpc>
            </a:pPr>
            <a:r>
              <a:rPr lang="en-US" sz="2775" spc="-27">
                <a:solidFill>
                  <a:srgbClr val="04383E"/>
                </a:solidFill>
                <a:latin typeface="League Spartan"/>
              </a:rPr>
              <a:t>#Creamos una vista que te muestre todos los datos de los estudiantes y que si son mayores o igual a 18 años ponerlos 'mayor de edad' y si son menores a 18 años poner 'menor de edad' 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326746" y="2745910"/>
            <a:ext cx="10869754" cy="125413"/>
          </a:xfrm>
          <a:prstGeom prst="rect">
            <a:avLst/>
          </a:prstGeom>
          <a:solidFill>
            <a:srgbClr val="04383E"/>
          </a:solidFill>
        </p:spPr>
      </p:sp>
      <p:grpSp>
        <p:nvGrpSpPr>
          <p:cNvPr name="Group 6" id="6"/>
          <p:cNvGrpSpPr/>
          <p:nvPr/>
        </p:nvGrpSpPr>
        <p:grpSpPr>
          <a:xfrm rot="1895262">
            <a:off x="69714" y="73772"/>
            <a:ext cx="1224976" cy="122497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2BCC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895262">
            <a:off x="630334" y="630334"/>
            <a:ext cx="796731" cy="796731"/>
            <a:chOff x="-2540" y="-254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A2BC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05434" y="948500"/>
            <a:ext cx="4746475" cy="101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37"/>
              </a:lnSpc>
            </a:pPr>
            <a:r>
              <a:rPr lang="en-US" sz="5900" spc="-59">
                <a:solidFill>
                  <a:srgbClr val="04383E"/>
                </a:solidFill>
                <a:latin typeface="League Spartan"/>
              </a:rPr>
              <a:t>TRIGGERS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12412" y="7211789"/>
            <a:ext cx="13435927" cy="1700324"/>
            <a:chOff x="0" y="0"/>
            <a:chExt cx="17914570" cy="22670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7914570" cy="1679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15"/>
                </a:lnSpc>
              </a:pPr>
              <a:r>
                <a:rPr lang="en-US" sz="3653" spc="255">
                  <a:solidFill>
                    <a:srgbClr val="04383E"/>
                  </a:solidFill>
                  <a:latin typeface="Glacial Indifference"/>
                </a:rPr>
                <a:t>#HAREMOS UN TRIGGERS DE VERIFICACION</a:t>
              </a:r>
            </a:p>
            <a:p>
              <a:pPr>
                <a:lnSpc>
                  <a:spcPts val="511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95599"/>
              <a:ext cx="17914570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3994440">
            <a:off x="682760" y="6384254"/>
            <a:ext cx="714890" cy="71489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3994440">
            <a:off x="1099678" y="6690357"/>
            <a:ext cx="450454" cy="450454"/>
            <a:chOff x="-2540" y="-254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06500" y="3242222"/>
            <a:ext cx="15754118" cy="2348024"/>
            <a:chOff x="0" y="0"/>
            <a:chExt cx="21005491" cy="31306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21005491" cy="254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15"/>
                </a:lnSpc>
              </a:pPr>
              <a:r>
                <a:rPr lang="en-US" sz="3653" spc="255">
                  <a:solidFill>
                    <a:srgbClr val="04383E"/>
                  </a:solidFill>
                  <a:latin typeface="Glacial Indifference"/>
                </a:rPr>
                <a:t>#EN ESTA PARTE HAREMOS USO DE LOS TRIGERRS </a:t>
              </a:r>
            </a:p>
            <a:p>
              <a:pPr>
                <a:lnSpc>
                  <a:spcPts val="5115"/>
                </a:lnSpc>
              </a:pPr>
              <a:r>
                <a:rPr lang="en-US" sz="3653" spc="36">
                  <a:solidFill>
                    <a:srgbClr val="04383E"/>
                  </a:solidFill>
                  <a:latin typeface="Glacial Indifference"/>
                </a:rPr>
                <a:t>#HAREMOS DOS ADUTORIAS </a:t>
              </a:r>
            </a:p>
            <a:p>
              <a:pPr>
                <a:lnSpc>
                  <a:spcPts val="5115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59199"/>
              <a:ext cx="2100549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994440">
            <a:off x="682760" y="3354867"/>
            <a:ext cx="714890" cy="71489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3994440">
            <a:off x="988863" y="3783290"/>
            <a:ext cx="450454" cy="450454"/>
            <a:chOff x="-2540" y="-2540"/>
            <a:chExt cx="6355080" cy="6355080"/>
          </a:xfrm>
        </p:grpSpPr>
        <p:sp>
          <p:nvSpPr>
            <p:cNvPr name="Freeform 16" id="1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AutoShape 17" id="17"/>
          <p:cNvSpPr/>
          <p:nvPr/>
        </p:nvSpPr>
        <p:spPr>
          <a:xfrm rot="0">
            <a:off x="-211377" y="-211377"/>
            <a:ext cx="1284046" cy="2790356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AutoShape 18" id="18"/>
          <p:cNvSpPr/>
          <p:nvPr/>
        </p:nvSpPr>
        <p:spPr>
          <a:xfrm rot="0">
            <a:off x="-2248154" y="1456849"/>
            <a:ext cx="10869754" cy="125413"/>
          </a:xfrm>
          <a:prstGeom prst="rect">
            <a:avLst/>
          </a:prstGeom>
          <a:solidFill>
            <a:srgbClr val="FDFDFD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BC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4443" y="316697"/>
            <a:ext cx="5460812" cy="96536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27522" y="3466772"/>
            <a:ext cx="10342521" cy="65035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945594" y="675447"/>
            <a:ext cx="6534269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51">
                <a:solidFill>
                  <a:srgbClr val="04383E"/>
                </a:solidFill>
                <a:latin typeface="Glacial Indifference"/>
              </a:rPr>
              <a:t>MODELO LOGICO</a:t>
            </a:r>
          </a:p>
          <a:p>
            <a:pPr algn="ctr">
              <a:lnSpc>
                <a:spcPts val="7279"/>
              </a:lnSpc>
            </a:pPr>
            <a:r>
              <a:rPr lang="en-US" sz="5199" spc="363">
                <a:solidFill>
                  <a:srgbClr val="04383E"/>
                </a:solidFill>
                <a:latin typeface="Glacial Indifference"/>
              </a:rPr>
              <a:t>MODELO DE VISTAS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7727522" y="1160983"/>
            <a:ext cx="2876597" cy="0"/>
          </a:xfrm>
          <a:prstGeom prst="line">
            <a:avLst/>
          </a:prstGeom>
          <a:ln cap="flat" w="104775">
            <a:solidFill>
              <a:srgbClr val="04383E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rot="8612517">
            <a:off x="12738922" y="2928995"/>
            <a:ext cx="1633668" cy="0"/>
          </a:xfrm>
          <a:prstGeom prst="line">
            <a:avLst/>
          </a:prstGeom>
          <a:ln cap="flat" w="104775">
            <a:solidFill>
              <a:srgbClr val="04383E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15332" y="-202843"/>
            <a:ext cx="1246533" cy="1941473"/>
          </a:xfrm>
          <a:prstGeom prst="rect">
            <a:avLst/>
          </a:prstGeom>
          <a:solidFill>
            <a:srgbClr val="FDFDFD"/>
          </a:solidFill>
        </p:spPr>
      </p:sp>
      <p:grpSp>
        <p:nvGrpSpPr>
          <p:cNvPr name="Group 3" id="3"/>
          <p:cNvGrpSpPr/>
          <p:nvPr/>
        </p:nvGrpSpPr>
        <p:grpSpPr>
          <a:xfrm rot="3994440">
            <a:off x="765337" y="616379"/>
            <a:ext cx="1075468" cy="107546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3994440">
            <a:off x="1361012" y="1053035"/>
            <a:ext cx="677655" cy="677655"/>
            <a:chOff x="-2540" y="-254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name="Group 7" id="7"/>
          <p:cNvGrpSpPr/>
          <p:nvPr/>
        </p:nvGrpSpPr>
        <p:grpSpPr>
          <a:xfrm rot="-6805559">
            <a:off x="16593670" y="8720566"/>
            <a:ext cx="1075468" cy="107546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6805559">
            <a:off x="16395808" y="8681722"/>
            <a:ext cx="677655" cy="677655"/>
            <a:chOff x="-2540" y="-254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-217833" y="8574944"/>
            <a:ext cx="1246533" cy="1941473"/>
          </a:xfrm>
          <a:prstGeom prst="rect">
            <a:avLst/>
          </a:prstGeom>
          <a:solidFill>
            <a:srgbClr val="FDFDFD"/>
          </a:solidFill>
        </p:spPr>
      </p:sp>
      <p:sp>
        <p:nvSpPr>
          <p:cNvPr name="AutoShape 12" id="12"/>
          <p:cNvSpPr/>
          <p:nvPr/>
        </p:nvSpPr>
        <p:spPr>
          <a:xfrm rot="0">
            <a:off x="0" y="9429793"/>
            <a:ext cx="5508909" cy="115888"/>
          </a:xfrm>
          <a:prstGeom prst="rect">
            <a:avLst/>
          </a:prstGeom>
          <a:solidFill>
            <a:srgbClr val="04383F"/>
          </a:solidFill>
        </p:spPr>
      </p:sp>
      <p:sp>
        <p:nvSpPr>
          <p:cNvPr name="AutoShape 13" id="13"/>
          <p:cNvSpPr/>
          <p:nvPr/>
        </p:nvSpPr>
        <p:spPr>
          <a:xfrm rot="0">
            <a:off x="12779091" y="709950"/>
            <a:ext cx="5508909" cy="115888"/>
          </a:xfrm>
          <a:prstGeom prst="rect">
            <a:avLst/>
          </a:prstGeom>
          <a:solidFill>
            <a:srgbClr val="04383F"/>
          </a:solid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83424" y="2501534"/>
            <a:ext cx="7955175" cy="528666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950223" y="1767962"/>
            <a:ext cx="8193777" cy="6426356"/>
            <a:chOff x="0" y="0"/>
            <a:chExt cx="10925036" cy="856847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925036" cy="817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80"/>
                </a:lnSpc>
              </a:pPr>
              <a:r>
                <a:rPr lang="en-US" sz="3700" spc="444">
                  <a:solidFill>
                    <a:srgbClr val="04383F"/>
                  </a:solidFill>
                  <a:latin typeface="League Spartan"/>
                </a:rPr>
                <a:t>CONCLUSION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00264"/>
              <a:ext cx="10925036" cy="717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12"/>
                </a:lnSpc>
              </a:pPr>
            </a:p>
            <a:p>
              <a:pPr>
                <a:lnSpc>
                  <a:spcPts val="4312"/>
                </a:lnSpc>
              </a:pPr>
              <a:r>
                <a:rPr lang="en-US" sz="2874" spc="28">
                  <a:solidFill>
                    <a:srgbClr val="04383F"/>
                  </a:solidFill>
                  <a:latin typeface="Glacial Indifference Bold"/>
                </a:rPr>
                <a:t>Luego de haber concluido este trabajo de bases de datos sobre la biblioteca db_biblioteca fueron muchos los esfuerzos y conocimientos adquiridos durante el semestre y que fueron plasmados en este proyecto.</a:t>
              </a:r>
            </a:p>
            <a:p>
              <a:pPr>
                <a:lnSpc>
                  <a:spcPts val="4312"/>
                </a:lnSpc>
              </a:pPr>
            </a:p>
            <a:p>
              <a:pPr>
                <a:lnSpc>
                  <a:spcPts val="4312"/>
                </a:lnSpc>
              </a:pPr>
              <a:r>
                <a:rPr lang="en-US" sz="2874" spc="28">
                  <a:solidFill>
                    <a:srgbClr val="04383F"/>
                  </a:solidFill>
                  <a:latin typeface="Glacial Indifference Bold"/>
                </a:rPr>
                <a:t>Es una colección de datos o información usados para facilitar la informacion al usuario y tambien tener una mejor organización.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8945" y="1925465"/>
            <a:ext cx="16230600" cy="248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17"/>
              </a:lnSpc>
            </a:pPr>
            <a:r>
              <a:rPr lang="en-US" sz="20972" spc="-209">
                <a:solidFill>
                  <a:srgbClr val="04383E"/>
                </a:solidFill>
                <a:latin typeface="Nickainley"/>
              </a:rPr>
              <a:t>Gracias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8100000">
            <a:off x="-2965699" y="-3176530"/>
            <a:ext cx="7988797" cy="6847266"/>
            <a:chOff x="0" y="0"/>
            <a:chExt cx="6339713" cy="5433822"/>
          </a:xfrm>
        </p:grpSpPr>
        <p:sp>
          <p:nvSpPr>
            <p:cNvPr name="Freeform 4" id="4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r="r" b="b" t="t" l="l"/>
              <a:pathLst>
                <a:path h="5669788" w="6806057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solidFill>
              <a:srgbClr val="43878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8100000">
            <a:off x="13565147" y="7136572"/>
            <a:ext cx="7988797" cy="6847266"/>
            <a:chOff x="0" y="0"/>
            <a:chExt cx="6339713" cy="5433822"/>
          </a:xfrm>
        </p:grpSpPr>
        <p:sp>
          <p:nvSpPr>
            <p:cNvPr name="Freeform 6" id="6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r="r" b="b" t="t" l="l"/>
              <a:pathLst>
                <a:path h="5669788" w="6806057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solidFill>
              <a:srgbClr val="43878E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24263" y="-1413226"/>
            <a:ext cx="5248527" cy="52676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3737" y="6624459"/>
            <a:ext cx="5248527" cy="52676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09543" y="4676219"/>
            <a:ext cx="8381863" cy="52342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92736" y="659273"/>
            <a:ext cx="8866564" cy="14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8"/>
              </a:lnSpc>
            </a:pPr>
            <a:r>
              <a:rPr lang="en-US" sz="8570" spc="-85">
                <a:solidFill>
                  <a:srgbClr val="214F55"/>
                </a:solidFill>
                <a:latin typeface="League Spartan"/>
              </a:rPr>
              <a:t>PROBLEMATICA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92736" y="2683645"/>
            <a:ext cx="8866564" cy="538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8"/>
              </a:lnSpc>
            </a:pPr>
            <a:r>
              <a:rPr lang="en-US" sz="3827" spc="38">
                <a:solidFill>
                  <a:srgbClr val="04383E"/>
                </a:solidFill>
                <a:latin typeface="Glacial Indifference"/>
              </a:rPr>
              <a:t>El problema a la que se enfrenta la biblioteca es el manejo de la gestión de los recursos cuando se solicita algún tipo de información, prestar y recibir los libros, etc, ya sea para el usuario o el administrador de la biblioteca ocasiona pérdida de tiempo y al buscar de manera manual la información solicitada.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086841" y="-102870"/>
            <a:ext cx="9195942" cy="10389870"/>
            <a:chOff x="0" y="0"/>
            <a:chExt cx="5624576" cy="6354826"/>
          </a:xfrm>
        </p:grpSpPr>
        <p:sp>
          <p:nvSpPr>
            <p:cNvPr name="Freeform 5" id="5"/>
            <p:cNvSpPr/>
            <p:nvPr/>
          </p:nvSpPr>
          <p:spPr>
            <a:xfrm>
              <a:off x="-8128" y="-15494"/>
              <a:ext cx="6457061" cy="6428613"/>
            </a:xfrm>
            <a:custGeom>
              <a:avLst/>
              <a:gdLst/>
              <a:ahLst/>
              <a:cxnLst/>
              <a:rect r="r" b="b" t="t" l="l"/>
              <a:pathLst>
                <a:path h="6428613" w="6457061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solidFill>
              <a:srgbClr val="A2BCC0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8981" y="4525383"/>
            <a:ext cx="5113414" cy="51320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10689" y="647422"/>
            <a:ext cx="4209483" cy="422484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6208" y="1814735"/>
            <a:ext cx="3341487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Implementar un sistema de información bibliotecario  que permita gestionar los procesos </a:t>
            </a:r>
          </a:p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administrativos de la Biblioteca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841" y="1104807"/>
            <a:ext cx="4067180" cy="55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3259" spc="228">
                <a:solidFill>
                  <a:srgbClr val="FDFDFD"/>
                </a:solidFill>
                <a:latin typeface="Glacial Indifference"/>
              </a:rPr>
              <a:t>OBJETIVO 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8981" y="5434964"/>
            <a:ext cx="5113414" cy="5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*Desarrollar una base datos en DataGrip para almacenar datos actuales e historicos de la biblioteca.</a:t>
            </a:r>
          </a:p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* Organizar y proporcionar informacion de manera sencilla.</a:t>
            </a:r>
          </a:p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* Tener una flexiblilidad para poder modificar o ingresar datos que son cambiantes de forma </a:t>
            </a:r>
          </a:p>
          <a:p>
            <a:pPr algn="ctr">
              <a:lnSpc>
                <a:spcPts val="3219"/>
              </a:lnSpc>
            </a:pPr>
            <a:r>
              <a:rPr lang="en-US" sz="2299" spc="22">
                <a:solidFill>
                  <a:srgbClr val="FDFDFD"/>
                </a:solidFill>
                <a:latin typeface="Glacial Indifference"/>
              </a:rPr>
              <a:t>continua,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57110" y="4806316"/>
            <a:ext cx="3341487" cy="40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 spc="161">
                <a:solidFill>
                  <a:srgbClr val="FDFDFD"/>
                </a:solidFill>
                <a:latin typeface="Glacial Indifference"/>
              </a:rPr>
              <a:t>OBJETIVO ESPECIFICO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8100000">
            <a:off x="14554757" y="7662313"/>
            <a:ext cx="6124516" cy="5249375"/>
            <a:chOff x="0" y="0"/>
            <a:chExt cx="6339713" cy="5433822"/>
          </a:xfrm>
        </p:grpSpPr>
        <p:sp>
          <p:nvSpPr>
            <p:cNvPr name="Freeform 13" id="13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r="r" b="b" t="t" l="l"/>
              <a:pathLst>
                <a:path h="5669788" w="6806057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solidFill>
              <a:srgbClr val="43878E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94628" y="-2023087"/>
            <a:ext cx="13488061" cy="135372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788874" y="-1415730"/>
            <a:ext cx="13488061" cy="135372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2613" y="4191824"/>
            <a:ext cx="16230600" cy="267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sz="22672" spc="-226">
                <a:solidFill>
                  <a:srgbClr val="FDFDFD"/>
                </a:solidFill>
                <a:latin typeface="Nickainley"/>
              </a:rPr>
              <a:t>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87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195"/>
            <a:ext cx="14797923" cy="134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 spc="-78">
                <a:solidFill>
                  <a:srgbClr val="FDFDFD"/>
                </a:solidFill>
                <a:latin typeface="League Spartan"/>
              </a:rPr>
              <a:t> </a:t>
            </a:r>
            <a:r>
              <a:rPr lang="en-US" sz="7896" spc="-78">
                <a:solidFill>
                  <a:srgbClr val="FDFDFD"/>
                </a:solidFill>
                <a:latin typeface="League Spartan"/>
              </a:rPr>
              <a:t>Entidades/tablas de sistema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7195404">
            <a:off x="-1096372" y="7663815"/>
            <a:ext cx="4900444" cy="5246370"/>
            <a:chOff x="0" y="0"/>
            <a:chExt cx="5933440" cy="6352286"/>
          </a:xfrm>
        </p:grpSpPr>
        <p:sp>
          <p:nvSpPr>
            <p:cNvPr name="Freeform 4" id="4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0438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3540768">
            <a:off x="14809078" y="-2197115"/>
            <a:ext cx="4900444" cy="5246370"/>
            <a:chOff x="0" y="0"/>
            <a:chExt cx="5933440" cy="6352286"/>
          </a:xfrm>
        </p:grpSpPr>
        <p:sp>
          <p:nvSpPr>
            <p:cNvPr name="Freeform 6" id="6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04383E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49620" y="2401201"/>
            <a:ext cx="9392148" cy="6857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8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1671" y="507198"/>
            <a:ext cx="8463835" cy="1933350"/>
            <a:chOff x="0" y="0"/>
            <a:chExt cx="11285113" cy="2577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290"/>
              <a:ext cx="11285113" cy="118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63"/>
                </a:lnSpc>
              </a:pPr>
              <a:r>
                <a:rPr lang="en-US" sz="2616" spc="183">
                  <a:solidFill>
                    <a:srgbClr val="FDFDFD"/>
                  </a:solidFill>
                  <a:latin typeface="Glacial Indifference"/>
                </a:rPr>
                <a:t>Diseño E-R</a:t>
              </a:r>
            </a:p>
            <a:p>
              <a:pPr algn="r">
                <a:lnSpc>
                  <a:spcPts val="3663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34545"/>
              <a:ext cx="11285113" cy="643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62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4430812" y="-228992"/>
            <a:ext cx="4086181" cy="3387522"/>
          </a:xfrm>
          <a:prstGeom prst="rect">
            <a:avLst/>
          </a:prstGeom>
          <a:solidFill>
            <a:srgbClr val="A2BCC0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72668" y="7371057"/>
            <a:ext cx="1887243" cy="188724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2BCC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65132" y="7182178"/>
            <a:ext cx="1319595" cy="1319595"/>
            <a:chOff x="-2540" y="-254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7140215" y="-2738378"/>
            <a:ext cx="119085" cy="8229600"/>
          </a:xfrm>
          <a:prstGeom prst="rect">
            <a:avLst/>
          </a:prstGeom>
          <a:solidFill>
            <a:srgbClr val="FDFDFD"/>
          </a:solidFill>
        </p:spPr>
      </p:sp>
      <p:sp>
        <p:nvSpPr>
          <p:cNvPr name="AutoShape 11" id="11"/>
          <p:cNvSpPr/>
          <p:nvPr/>
        </p:nvSpPr>
        <p:spPr>
          <a:xfrm rot="0">
            <a:off x="-2362178" y="4563950"/>
            <a:ext cx="10869754" cy="125413"/>
          </a:xfrm>
          <a:prstGeom prst="rect">
            <a:avLst/>
          </a:prstGeom>
          <a:solidFill>
            <a:srgbClr val="A2BCC0"/>
          </a:solidFill>
        </p:spPr>
      </p:sp>
      <p:sp>
        <p:nvSpPr>
          <p:cNvPr name="AutoShape 12" id="12"/>
          <p:cNvSpPr/>
          <p:nvPr/>
        </p:nvSpPr>
        <p:spPr>
          <a:xfrm rot="0">
            <a:off x="-211377" y="-176148"/>
            <a:ext cx="1023248" cy="1190339"/>
          </a:xfrm>
          <a:prstGeom prst="rect">
            <a:avLst/>
          </a:prstGeom>
          <a:solidFill>
            <a:srgbClr val="A2BCC0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91892" y="419022"/>
            <a:ext cx="7492784" cy="9471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A2BC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2024" y="4598156"/>
            <a:ext cx="12593308" cy="4660144"/>
            <a:chOff x="0" y="0"/>
            <a:chExt cx="16791077" cy="62135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0655"/>
              <a:ext cx="16791077" cy="4766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660"/>
                </a:lnSpc>
              </a:pPr>
              <a:r>
                <a:rPr lang="en-US" sz="6900" spc="-69">
                  <a:solidFill>
                    <a:srgbClr val="04383E"/>
                  </a:solidFill>
                  <a:latin typeface="League Spartan"/>
                </a:rPr>
                <a:t>mostrar consola con las tablas junto con sus registros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562799" y="5537250"/>
              <a:ext cx="1622827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211377" y="-211377"/>
            <a:ext cx="4461642" cy="4214281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2344329"/>
            <a:ext cx="119085" cy="8229600"/>
          </a:xfrm>
          <a:prstGeom prst="rect">
            <a:avLst/>
          </a:prstGeom>
          <a:solidFill>
            <a:srgbClr val="43878E"/>
          </a:solidFill>
        </p:spPr>
      </p:sp>
      <p:sp>
        <p:nvSpPr>
          <p:cNvPr name="AutoShape 7" id="7"/>
          <p:cNvSpPr/>
          <p:nvPr/>
        </p:nvSpPr>
        <p:spPr>
          <a:xfrm rot="0">
            <a:off x="7418246" y="1793746"/>
            <a:ext cx="10869754" cy="125413"/>
          </a:xfrm>
          <a:prstGeom prst="rect">
            <a:avLst/>
          </a:prstGeom>
          <a:solidFill>
            <a:srgbClr val="43878E"/>
          </a:solidFill>
        </p:spPr>
      </p:sp>
      <p:grpSp>
        <p:nvGrpSpPr>
          <p:cNvPr name="Group 8" id="8"/>
          <p:cNvGrpSpPr/>
          <p:nvPr/>
        </p:nvGrpSpPr>
        <p:grpSpPr>
          <a:xfrm rot="-10800000">
            <a:off x="15603795" y="1028700"/>
            <a:ext cx="1655505" cy="165550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10800000">
            <a:off x="15477955" y="2055324"/>
            <a:ext cx="867784" cy="867784"/>
            <a:chOff x="-2540" y="-254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3878E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A2BC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11151" y="-470720"/>
            <a:ext cx="3612045" cy="3560301"/>
            <a:chOff x="0" y="0"/>
            <a:chExt cx="660400" cy="6509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0400" cy="650940"/>
            </a:xfrm>
            <a:custGeom>
              <a:avLst/>
              <a:gdLst/>
              <a:ahLst/>
              <a:cxnLst/>
              <a:rect r="r" b="b" t="t" l="l"/>
              <a:pathLst>
                <a:path h="650940" w="660400">
                  <a:moveTo>
                    <a:pt x="220252" y="631871"/>
                  </a:moveTo>
                  <a:cubicBezTo>
                    <a:pt x="254109" y="643384"/>
                    <a:pt x="292600" y="650940"/>
                    <a:pt x="330378" y="650940"/>
                  </a:cubicBezTo>
                  <a:cubicBezTo>
                    <a:pt x="368157" y="650940"/>
                    <a:pt x="404509" y="644463"/>
                    <a:pt x="438009" y="632949"/>
                  </a:cubicBezTo>
                  <a:cubicBezTo>
                    <a:pt x="438723" y="632589"/>
                    <a:pt x="439435" y="632589"/>
                    <a:pt x="440148" y="632230"/>
                  </a:cubicBezTo>
                  <a:cubicBezTo>
                    <a:pt x="565955" y="586175"/>
                    <a:pt x="658618" y="464561"/>
                    <a:pt x="660400" y="32603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25791"/>
                  </a:lnTo>
                  <a:cubicBezTo>
                    <a:pt x="1782" y="465280"/>
                    <a:pt x="93019" y="586895"/>
                    <a:pt x="220252" y="631871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544417"/>
            <a:ext cx="16230600" cy="525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 spc="350">
                <a:solidFill>
                  <a:srgbClr val="FDFDFD"/>
                </a:solidFill>
                <a:latin typeface="Glacial Indifference"/>
              </a:rPr>
              <a:t>#1. Consultas SQL que maneja JOINS = 5 Consultas </a:t>
            </a:r>
          </a:p>
          <a:p>
            <a:pPr algn="ctr">
              <a:lnSpc>
                <a:spcPts val="5900"/>
              </a:lnSpc>
            </a:pPr>
          </a:p>
          <a:p>
            <a:pPr algn="ctr">
              <a:lnSpc>
                <a:spcPts val="5900"/>
              </a:lnSpc>
            </a:pPr>
            <a:r>
              <a:rPr lang="en-US" sz="5000" spc="350">
                <a:solidFill>
                  <a:srgbClr val="FDFDFD"/>
                </a:solidFill>
                <a:latin typeface="Glacial Indifference"/>
              </a:rPr>
              <a:t>#mostraremos los nombres y apellidos de los estudiantes que se prestaron hasta la fecha de hoy</a:t>
            </a:r>
          </a:p>
          <a:p>
            <a:pPr algn="ctr">
              <a:lnSpc>
                <a:spcPts val="8993"/>
              </a:lnSpc>
            </a:pPr>
          </a:p>
          <a:p>
            <a:pPr algn="ctr">
              <a:lnSpc>
                <a:spcPts val="8993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585651" y="7173092"/>
            <a:ext cx="3612045" cy="3560301"/>
            <a:chOff x="0" y="0"/>
            <a:chExt cx="660400" cy="6509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60400" cy="650940"/>
            </a:xfrm>
            <a:custGeom>
              <a:avLst/>
              <a:gdLst/>
              <a:ahLst/>
              <a:cxnLst/>
              <a:rect r="r" b="b" t="t" l="l"/>
              <a:pathLst>
                <a:path h="650940" w="660400">
                  <a:moveTo>
                    <a:pt x="220252" y="631871"/>
                  </a:moveTo>
                  <a:cubicBezTo>
                    <a:pt x="254109" y="643384"/>
                    <a:pt x="292600" y="650940"/>
                    <a:pt x="330378" y="650940"/>
                  </a:cubicBezTo>
                  <a:cubicBezTo>
                    <a:pt x="368157" y="650940"/>
                    <a:pt x="404509" y="644463"/>
                    <a:pt x="438009" y="632949"/>
                  </a:cubicBezTo>
                  <a:cubicBezTo>
                    <a:pt x="438723" y="632589"/>
                    <a:pt x="439435" y="632589"/>
                    <a:pt x="440148" y="632230"/>
                  </a:cubicBezTo>
                  <a:cubicBezTo>
                    <a:pt x="565955" y="586175"/>
                    <a:pt x="658618" y="464561"/>
                    <a:pt x="660400" y="32603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25791"/>
                  </a:lnTo>
                  <a:cubicBezTo>
                    <a:pt x="1782" y="465280"/>
                    <a:pt x="93019" y="586895"/>
                    <a:pt x="220252" y="631871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4025" y="8857993"/>
            <a:ext cx="16230600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spc="46">
                <a:solidFill>
                  <a:srgbClr val="04383E"/>
                </a:solidFill>
                <a:latin typeface="Glacial Indifference"/>
              </a:rPr>
              <a:t>mostrar consola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9795" y="1966074"/>
            <a:ext cx="12331716" cy="8320926"/>
            <a:chOff x="0" y="0"/>
            <a:chExt cx="16442288" cy="110945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2776"/>
              <a:ext cx="16442288" cy="2033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24"/>
                </a:lnSpc>
              </a:pPr>
              <a:r>
                <a:rPr lang="en-US" sz="2946" spc="-29">
                  <a:solidFill>
                    <a:srgbClr val="04383E"/>
                  </a:solidFill>
                  <a:latin typeface="League Spartan"/>
                </a:rPr>
                <a:t>#mostraremos todos los datos de los libros que tienen el editorial='NATURA' </a:t>
              </a:r>
            </a:p>
            <a:p>
              <a:pPr>
                <a:lnSpc>
                  <a:spcPts val="4124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77175"/>
              <a:ext cx="16442288" cy="1654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2370" spc="23">
                  <a:solidFill>
                    <a:srgbClr val="04383E"/>
                  </a:solidFill>
                  <a:latin typeface="Glacial Indifference"/>
                </a:rPr>
                <a:t>#Mostraremos los nombres de los autores mas la fecha de prestamo que hicieron los estudiantes mayores a 20 años</a:t>
              </a:r>
            </a:p>
            <a:p>
              <a:pPr algn="ctr">
                <a:lnSpc>
                  <a:spcPts val="3318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65302"/>
              <a:ext cx="16442288" cy="6329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50"/>
                </a:lnSpc>
              </a:pPr>
              <a:r>
                <a:rPr lang="en-US" sz="3500" spc="245">
                  <a:solidFill>
                    <a:srgbClr val="04383E"/>
                  </a:solidFill>
                  <a:latin typeface="Glacial Indifference"/>
                </a:rPr>
                <a:t>#Mostrame todos los datos del bibliotecario que presto a estudiantes menores a 15 </a:t>
              </a:r>
              <a:r>
                <a:rPr lang="en-US" sz="3500" spc="245">
                  <a:solidFill>
                    <a:srgbClr val="04383E"/>
                  </a:solidFill>
                  <a:latin typeface="Glacial Indifference"/>
                </a:rPr>
                <a:t>años </a:t>
              </a:r>
            </a:p>
            <a:p>
              <a:pPr algn="just">
                <a:lnSpc>
                  <a:spcPts val="5250"/>
                </a:lnSpc>
              </a:pPr>
              <a:r>
                <a:rPr lang="en-US" sz="3500" spc="245">
                  <a:solidFill>
                    <a:srgbClr val="04383E"/>
                  </a:solidFill>
                  <a:latin typeface="Glacial Indifference"/>
                </a:rPr>
                <a:t>#adicionalmente mostrarme a que estudiantes presto(solo nombres y edad) </a:t>
              </a:r>
            </a:p>
            <a:p>
              <a:pPr algn="just">
                <a:lnSpc>
                  <a:spcPts val="3358"/>
                </a:lnSpc>
              </a:pPr>
              <a:r>
                <a:rPr lang="en-US" sz="2239" spc="22">
                  <a:solidFill>
                    <a:srgbClr val="04383E"/>
                  </a:solidFill>
                  <a:latin typeface="Glacial Indifference"/>
                </a:rPr>
                <a:t>#mostrame los nombres de los estudiantes y que libro mas la fecha en que se les presto y en la que devolvieron </a:t>
              </a:r>
            </a:p>
            <a:p>
              <a:pPr algn="just">
                <a:lnSpc>
                  <a:spcPts val="3358"/>
                </a:lnSpc>
              </a:pPr>
              <a:r>
                <a:rPr lang="en-US" sz="2239" spc="22">
                  <a:solidFill>
                    <a:srgbClr val="04383E"/>
                  </a:solidFill>
                  <a:latin typeface="Glacial Indifference"/>
                </a:rPr>
                <a:t> </a:t>
              </a:r>
            </a:p>
            <a:p>
              <a:pPr algn="just">
                <a:lnSpc>
                  <a:spcPts val="3358"/>
                </a:lnSpc>
              </a:pPr>
            </a:p>
            <a:p>
              <a:pPr algn="r">
                <a:lnSpc>
                  <a:spcPts val="3358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-228992" y="-211377"/>
            <a:ext cx="5013462" cy="4036391"/>
          </a:xfrm>
          <a:prstGeom prst="rect">
            <a:avLst/>
          </a:prstGeom>
          <a:solidFill>
            <a:srgbClr val="43878E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2344329"/>
            <a:ext cx="119085" cy="8229600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AutoShape 8" id="8"/>
          <p:cNvSpPr/>
          <p:nvPr/>
        </p:nvSpPr>
        <p:spPr>
          <a:xfrm rot="0">
            <a:off x="17259300" y="-211377"/>
            <a:ext cx="1211848" cy="1776734"/>
          </a:xfrm>
          <a:prstGeom prst="rect">
            <a:avLst/>
          </a:prstGeom>
          <a:solidFill>
            <a:srgbClr val="43878E"/>
          </a:solidFill>
        </p:spPr>
      </p:sp>
      <p:grpSp>
        <p:nvGrpSpPr>
          <p:cNvPr name="Group 9" id="9"/>
          <p:cNvGrpSpPr/>
          <p:nvPr/>
        </p:nvGrpSpPr>
        <p:grpSpPr>
          <a:xfrm rot="-6582049">
            <a:off x="2140692" y="6345817"/>
            <a:ext cx="2138011" cy="213801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878E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6582049">
            <a:off x="2051120" y="5711661"/>
            <a:ext cx="1494936" cy="1494936"/>
            <a:chOff x="-2540" y="-2540"/>
            <a:chExt cx="6355080" cy="6355080"/>
          </a:xfrm>
        </p:grpSpPr>
        <p:sp>
          <p:nvSpPr>
            <p:cNvPr name="Freeform 12" id="12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E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7707632" y="1028700"/>
            <a:ext cx="10869754" cy="125413"/>
          </a:xfrm>
          <a:prstGeom prst="rect">
            <a:avLst/>
          </a:prstGeom>
          <a:solidFill>
            <a:srgbClr val="04383E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BC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735350" y="-281837"/>
            <a:ext cx="4834486" cy="3990940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AutoShape 3" id="3"/>
          <p:cNvSpPr/>
          <p:nvPr/>
        </p:nvSpPr>
        <p:spPr>
          <a:xfrm rot="0">
            <a:off x="16257984" y="2274726"/>
            <a:ext cx="119085" cy="8229600"/>
          </a:xfrm>
          <a:prstGeom prst="rect">
            <a:avLst/>
          </a:prstGeom>
          <a:solidFill>
            <a:srgbClr val="FDFDFD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</a:blip>
          <a:srcRect l="959" t="0" r="10112" b="0"/>
          <a:stretch>
            <a:fillRect/>
          </a:stretch>
        </p:blipFill>
        <p:spPr>
          <a:xfrm flipH="false" flipV="false" rot="0">
            <a:off x="-59888" y="0"/>
            <a:ext cx="13795238" cy="10315983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220116" y="-207532"/>
            <a:ext cx="1248816" cy="1914778"/>
          </a:xfrm>
          <a:prstGeom prst="rect">
            <a:avLst/>
          </a:prstGeom>
          <a:solidFill>
            <a:srgbClr val="04383E"/>
          </a:solidFill>
        </p:spPr>
      </p:sp>
      <p:sp>
        <p:nvSpPr>
          <p:cNvPr name="AutoShape 6" id="6"/>
          <p:cNvSpPr/>
          <p:nvPr/>
        </p:nvSpPr>
        <p:spPr>
          <a:xfrm rot="0">
            <a:off x="-203237" y="1028700"/>
            <a:ext cx="10869754" cy="125413"/>
          </a:xfrm>
          <a:prstGeom prst="rect">
            <a:avLst/>
          </a:prstGeom>
          <a:solidFill>
            <a:srgbClr val="FDFDFD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13714" y="2274726"/>
            <a:ext cx="2926709" cy="292670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2196831"/>
            <a:ext cx="12706650" cy="7348824"/>
            <a:chOff x="0" y="0"/>
            <a:chExt cx="16942201" cy="979843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42875"/>
              <a:ext cx="16942201" cy="1451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95"/>
                </a:lnSpc>
              </a:pPr>
              <a:r>
                <a:rPr lang="en-US" sz="6500" spc="-65">
                  <a:solidFill>
                    <a:srgbClr val="04383E"/>
                  </a:solidFill>
                  <a:latin typeface="League Spartan"/>
                </a:rPr>
                <a:t>funciones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41627"/>
              <a:ext cx="16942201" cy="7456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24"/>
                </a:lnSpc>
              </a:pPr>
              <a:r>
                <a:rPr lang="en-US" sz="2749" spc="27">
                  <a:solidFill>
                    <a:srgbClr val="04383E"/>
                  </a:solidFill>
                  <a:latin typeface="Glacial Indifference"/>
                </a:rPr>
                <a:t>#Crearemos una función donde devulva todos los datos del estudiante de mayor edad </a:t>
              </a:r>
            </a:p>
            <a:p>
              <a:pPr>
                <a:lnSpc>
                  <a:spcPts val="4124"/>
                </a:lnSpc>
              </a:pPr>
              <a:r>
                <a:rPr lang="en-US" sz="2749" spc="27">
                  <a:solidFill>
                    <a:srgbClr val="04383E"/>
                  </a:solidFill>
                  <a:latin typeface="Glacial Indifference"/>
                </a:rPr>
                <a:t>#Crearemos una función donde devulva todos los datos del estudiante de menor edad </a:t>
              </a:r>
            </a:p>
            <a:p>
              <a:pPr>
                <a:lnSpc>
                  <a:spcPts val="4124"/>
                </a:lnSpc>
              </a:pPr>
              <a:r>
                <a:rPr lang="en-US" sz="2749" spc="27">
                  <a:solidFill>
                    <a:srgbClr val="04383E"/>
                  </a:solidFill>
                  <a:latin typeface="Glacial Indifference"/>
                </a:rPr>
                <a:t>#Crearemos un función que devuelva todos lo datos del estudiante según su nombre y fecha de nacimiento #la función debe de recibir dos parámetros</a:t>
              </a:r>
            </a:p>
            <a:p>
              <a:pPr>
                <a:lnSpc>
                  <a:spcPts val="4124"/>
                </a:lnSpc>
              </a:pPr>
              <a:r>
                <a:rPr lang="en-US" sz="2749" spc="27">
                  <a:solidFill>
                    <a:srgbClr val="04383E"/>
                  </a:solidFill>
                  <a:latin typeface="Glacial Indifference"/>
                </a:rPr>
                <a:t>#Crearemos una funcion que busque su fecha de lanzamiento segun el nombre y su autor </a:t>
              </a:r>
            </a:p>
            <a:p>
              <a:pPr>
                <a:lnSpc>
                  <a:spcPts val="4124"/>
                </a:lnSpc>
              </a:pPr>
              <a:r>
                <a:rPr lang="en-US" sz="2749" spc="27">
                  <a:solidFill>
                    <a:srgbClr val="04383E"/>
                  </a:solidFill>
                  <a:latin typeface="Glacial Indifference"/>
                </a:rPr>
                <a:t>#crear un funcion que permita concatenar nombres y apellidos de la tabla estudiantes</a:t>
              </a:r>
            </a:p>
            <a:p>
              <a:pPr>
                <a:lnSpc>
                  <a:spcPts val="3825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DAFT_tPj3v0</dc:identifier>
  <dcterms:modified xsi:type="dcterms:W3CDTF">2011-08-01T06:04:30Z</dcterms:modified>
  <cp:revision>1</cp:revision>
  <dc:title>Presentación  de proyecto o producto neutral</dc:title>
</cp:coreProperties>
</file>